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1" r:id="rId2"/>
  </p:sldMasterIdLst>
  <p:notesMasterIdLst>
    <p:notesMasterId r:id="rId25"/>
  </p:notesMasterIdLst>
  <p:sldIdLst>
    <p:sldId id="417" r:id="rId3"/>
    <p:sldId id="416" r:id="rId4"/>
    <p:sldId id="406" r:id="rId5"/>
    <p:sldId id="418" r:id="rId6"/>
    <p:sldId id="407" r:id="rId7"/>
    <p:sldId id="419" r:id="rId8"/>
    <p:sldId id="414" r:id="rId9"/>
    <p:sldId id="408" r:id="rId10"/>
    <p:sldId id="413" r:id="rId11"/>
    <p:sldId id="420" r:id="rId12"/>
    <p:sldId id="411" r:id="rId13"/>
    <p:sldId id="421" r:id="rId14"/>
    <p:sldId id="415" r:id="rId15"/>
    <p:sldId id="422" r:id="rId16"/>
    <p:sldId id="423" r:id="rId17"/>
    <p:sldId id="424" r:id="rId18"/>
    <p:sldId id="412" r:id="rId19"/>
    <p:sldId id="425" r:id="rId20"/>
    <p:sldId id="426" r:id="rId21"/>
    <p:sldId id="427" r:id="rId22"/>
    <p:sldId id="409" r:id="rId23"/>
    <p:sldId id="410" r:id="rId24"/>
  </p:sldIdLst>
  <p:sldSz cx="16256000" cy="9144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5pPr>
    <a:lvl6pPr marL="2286000" algn="l" defTabSz="914400" rtl="0" eaLnBrk="1" latinLnBrk="0" hangingPunct="1"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6pPr>
    <a:lvl7pPr marL="2743200" algn="l" defTabSz="914400" rtl="0" eaLnBrk="1" latinLnBrk="0" hangingPunct="1"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7pPr>
    <a:lvl8pPr marL="3200400" algn="l" defTabSz="914400" rtl="0" eaLnBrk="1" latinLnBrk="0" hangingPunct="1"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8pPr>
    <a:lvl9pPr marL="3657600" algn="l" defTabSz="914400" rtl="0" eaLnBrk="1" latinLnBrk="0" hangingPunct="1">
      <a:defRPr sz="2600" kern="1200">
        <a:solidFill>
          <a:srgbClr val="FFFFFF"/>
        </a:solidFill>
        <a:latin typeface="Arial" charset="0"/>
        <a:ea typeface="ヒラギノ角ゴ ProN W3" pitchFamily="96" charset="-128"/>
        <a:cs typeface="+mn-cs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FF7D1C"/>
    <a:srgbClr val="56565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9720" autoAdjust="0"/>
  </p:normalViewPr>
  <p:slideViewPr>
    <p:cSldViewPr>
      <p:cViewPr varScale="1">
        <p:scale>
          <a:sx n="121" d="100"/>
          <a:sy n="121" d="100"/>
        </p:scale>
        <p:origin x="-192" y="-9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hdr" sz="quarter"/>
          </p:nvPr>
        </p:nvSpPr>
        <p:spPr bwMode="auto">
          <a:xfrm>
            <a:off x="1" y="0"/>
            <a:ext cx="3076363" cy="5117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9041" tIns="49520" rIns="99041" bIns="495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3" name="Rectangle 3"/>
          <p:cNvSpPr>
            <a:spLocks noGrp="1"/>
          </p:cNvSpPr>
          <p:nvPr>
            <p:ph type="dt" idx="1"/>
          </p:nvPr>
        </p:nvSpPr>
        <p:spPr bwMode="auto">
          <a:xfrm>
            <a:off x="4022938" y="0"/>
            <a:ext cx="3076363" cy="5117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9041" tIns="49520" rIns="99041" bIns="495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46575" y="4861441"/>
            <a:ext cx="5206153" cy="4605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9041" tIns="49520" rIns="99041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76806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1" y="9722882"/>
            <a:ext cx="3076363" cy="5117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9041" tIns="49520" rIns="99041" bIns="495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6807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4022938" y="9722882"/>
            <a:ext cx="3076363" cy="5117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9041" tIns="49520" rIns="99041" bIns="495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A156936F-5A57-4E65-BD69-EC5CE785D1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56936F-5A57-4E65-BD69-EC5CE785D135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71338" y="366713"/>
            <a:ext cx="3719512" cy="8777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66713"/>
            <a:ext cx="11006138" cy="8777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2133600"/>
            <a:ext cx="7361237" cy="630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8025" y="2133600"/>
            <a:ext cx="7362825" cy="630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72925" y="366713"/>
            <a:ext cx="3717925" cy="8067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388" y="366713"/>
            <a:ext cx="11006137" cy="8067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2013"/>
            <a:ext cx="7362825" cy="701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8025" y="2132013"/>
            <a:ext cx="7362825" cy="701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66713"/>
            <a:ext cx="13636625" cy="176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111007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2132013"/>
            <a:ext cx="14878050" cy="7011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111007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zh-CN" smtClean="0">
                <a:sym typeface="Arial" charset="0"/>
              </a:rPr>
              <a:t>Second level</a:t>
            </a:r>
          </a:p>
          <a:p>
            <a:pPr lvl="2"/>
            <a:r>
              <a:rPr lang="en-US" altLang="zh-CN" smtClean="0">
                <a:sym typeface="Arial" charset="0"/>
              </a:rPr>
              <a:t>Third level</a:t>
            </a:r>
          </a:p>
          <a:p>
            <a:pPr lvl="3"/>
            <a:r>
              <a:rPr lang="en-US" altLang="zh-CN" smtClean="0">
                <a:sym typeface="Arial" charset="0"/>
              </a:rPr>
              <a:t>Fourth level</a:t>
            </a:r>
          </a:p>
          <a:p>
            <a:pPr lvl="4"/>
            <a:r>
              <a:rPr lang="en-US" altLang="zh-CN" smtClean="0">
                <a:sym typeface="Arial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xStyles>
    <p:titleStyle>
      <a:lvl1pPr marL="7938" indent="-7938"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+mj-lt"/>
          <a:ea typeface="+mj-ea"/>
          <a:cs typeface="+mj-cs"/>
          <a:sym typeface="Arial" charset="0"/>
        </a:defRPr>
      </a:lvl1pPr>
      <a:lvl2pPr marL="7938" indent="-7938"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2pPr>
      <a:lvl3pPr marL="7938" indent="-7938"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3pPr>
      <a:lvl4pPr marL="7938" indent="-7938"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4pPr>
      <a:lvl5pPr marL="7938" indent="-7938" algn="l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5pPr>
      <a:lvl6pPr marL="465138" algn="l" rtl="0" fontAlgn="base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6pPr>
      <a:lvl7pPr marL="922338" algn="l" rtl="0" fontAlgn="base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7pPr>
      <a:lvl8pPr marL="1379538" algn="l" rtl="0" fontAlgn="base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8pPr>
      <a:lvl9pPr marL="1836738" algn="l" rtl="0" fontAlgn="base">
        <a:spcBef>
          <a:spcPct val="0"/>
        </a:spcBef>
        <a:spcAft>
          <a:spcPct val="0"/>
        </a:spcAft>
        <a:defRPr sz="4600" b="1">
          <a:solidFill>
            <a:srgbClr val="73B900"/>
          </a:solidFill>
          <a:latin typeface="Arial" charset="0"/>
          <a:ea typeface="ヒラギノ角ゴ ProN W6" pitchFamily="96" charset="-128"/>
          <a:sym typeface="Arial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Char char="•"/>
        <a:defRPr sz="3400" b="1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903288" indent="-342900" algn="l" rtl="0" eaLnBrk="0" fontAlgn="base" hangingPunct="0">
        <a:spcBef>
          <a:spcPts val="700"/>
        </a:spcBef>
        <a:spcAft>
          <a:spcPct val="0"/>
        </a:spcAft>
        <a:buSzPct val="100000"/>
        <a:buChar char="•"/>
        <a:defRPr sz="2800" b="1">
          <a:solidFill>
            <a:schemeClr val="tx1"/>
          </a:solidFill>
          <a:latin typeface="+mn-lt"/>
          <a:ea typeface="+mn-ea"/>
          <a:sym typeface="Arial" charset="0"/>
        </a:defRPr>
      </a:lvl2pPr>
      <a:lvl3pPr marL="1360488" indent="-282575" algn="l" rtl="0" eaLnBrk="0" fontAlgn="base" hangingPunct="0">
        <a:spcBef>
          <a:spcPts val="800"/>
        </a:spcBef>
        <a:spcAft>
          <a:spcPct val="0"/>
        </a:spcAft>
        <a:buSzPct val="100000"/>
        <a:buChar char="•"/>
        <a:defRPr sz="3400" b="1">
          <a:solidFill>
            <a:schemeClr val="tx1"/>
          </a:solidFill>
          <a:latin typeface="+mn-lt"/>
          <a:ea typeface="+mn-ea"/>
          <a:sym typeface="Arial" charset="0"/>
        </a:defRPr>
      </a:lvl3pPr>
      <a:lvl4pPr marL="1763713" indent="-228600" algn="l" rtl="0" eaLnBrk="0" fontAlgn="base" hangingPunct="0">
        <a:spcBef>
          <a:spcPts val="700"/>
        </a:spcBef>
        <a:spcAft>
          <a:spcPct val="0"/>
        </a:spcAft>
        <a:buSzPct val="100000"/>
        <a:buFont typeface="Arial" charset="0"/>
        <a:buChar char="–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4pPr>
      <a:lvl5pPr marL="2106613" indent="-228600" algn="l" rtl="0" eaLnBrk="0" fontAlgn="base" hangingPunct="0">
        <a:spcBef>
          <a:spcPts val="700"/>
        </a:spcBef>
        <a:spcAft>
          <a:spcPct val="0"/>
        </a:spcAft>
        <a:buSzPct val="100000"/>
        <a:buFont typeface="Arial" charset="0"/>
        <a:buChar char="»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5pPr>
      <a:lvl6pPr marL="2563813" indent="-22860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»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6pPr>
      <a:lvl7pPr marL="3021013" indent="-22860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»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7pPr>
      <a:lvl8pPr marL="3478213" indent="-22860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»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8pPr>
      <a:lvl9pPr marL="3935413" indent="-228600" algn="l" rtl="0" fontAlgn="base">
        <a:spcBef>
          <a:spcPts val="700"/>
        </a:spcBef>
        <a:spcAft>
          <a:spcPct val="0"/>
        </a:spcAft>
        <a:buSzPct val="100000"/>
        <a:buFont typeface="Arial" charset="0"/>
        <a:buChar char="»"/>
        <a:defRPr sz="2800" b="1">
          <a:solidFill>
            <a:schemeClr val="tx1"/>
          </a:solidFill>
          <a:latin typeface="+mn-lt"/>
          <a:ea typeface="ヒラギノ角ゴ ProN W3" pitchFamily="96" charset="-128"/>
          <a:sym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4388" y="366713"/>
            <a:ext cx="136350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5459" tIns="67730" rIns="135459" bIns="6773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2133600"/>
            <a:ext cx="14876462" cy="6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5459" tIns="67730" rIns="135459" bIns="677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/>
  <p:txStyles>
    <p:titleStyle>
      <a:lvl1pPr algn="l" defTabSz="1354138" rtl="0" eaLnBrk="0" fontAlgn="base" hangingPunct="0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+mj-lt"/>
          <a:ea typeface="+mj-ea"/>
          <a:cs typeface="+mj-cs"/>
        </a:defRPr>
      </a:lvl1pPr>
      <a:lvl2pPr algn="l" defTabSz="1354138" rtl="0" eaLnBrk="0" fontAlgn="base" hangingPunct="0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2pPr>
      <a:lvl3pPr algn="l" defTabSz="1354138" rtl="0" eaLnBrk="0" fontAlgn="base" hangingPunct="0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3pPr>
      <a:lvl4pPr algn="l" defTabSz="1354138" rtl="0" eaLnBrk="0" fontAlgn="base" hangingPunct="0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4pPr>
      <a:lvl5pPr algn="l" defTabSz="1354138" rtl="0" eaLnBrk="0" fontAlgn="base" hangingPunct="0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5pPr>
      <a:lvl6pPr marL="457200" algn="l" defTabSz="1354138" rtl="0" fontAlgn="base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6pPr>
      <a:lvl7pPr marL="914400" algn="l" defTabSz="1354138" rtl="0" fontAlgn="base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7pPr>
      <a:lvl8pPr marL="1371600" algn="l" defTabSz="1354138" rtl="0" fontAlgn="base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8pPr>
      <a:lvl9pPr marL="1828800" algn="l" defTabSz="1354138" rtl="0" fontAlgn="base">
        <a:spcBef>
          <a:spcPct val="0"/>
        </a:spcBef>
        <a:spcAft>
          <a:spcPct val="0"/>
        </a:spcAft>
        <a:defRPr sz="4700" b="1">
          <a:solidFill>
            <a:srgbClr val="B9E700"/>
          </a:solidFill>
          <a:latin typeface="Arial" charset="0"/>
        </a:defRPr>
      </a:lvl9pPr>
    </p:titleStyle>
    <p:bodyStyle>
      <a:lvl1pPr marL="677863" indent="-677863" algn="l" defTabSz="1354138" rtl="0" eaLnBrk="0" fontAlgn="ctr" hangingPunct="0">
        <a:spcBef>
          <a:spcPct val="20000"/>
        </a:spcBef>
        <a:spcAft>
          <a:spcPct val="0"/>
        </a:spcAft>
        <a:buSzPct val="120000"/>
        <a:buBlip>
          <a:blip r:embed="rId14"/>
        </a:buBlip>
        <a:defRPr sz="4100" b="1">
          <a:solidFill>
            <a:schemeClr val="tx1"/>
          </a:solidFill>
          <a:latin typeface="+mn-lt"/>
          <a:ea typeface="+mn-ea"/>
          <a:cs typeface="+mn-cs"/>
        </a:defRPr>
      </a:lvl1pPr>
      <a:lvl2pPr marL="1274763" indent="-596900" algn="l" defTabSz="1354138" rtl="0" eaLnBrk="0" fontAlgn="ctr" hangingPunct="0">
        <a:spcBef>
          <a:spcPct val="20000"/>
        </a:spcBef>
        <a:spcAft>
          <a:spcPct val="0"/>
        </a:spcAft>
        <a:buSzPct val="120000"/>
        <a:buBlip>
          <a:blip r:embed="rId14"/>
        </a:buBlip>
        <a:defRPr sz="3600" b="1">
          <a:solidFill>
            <a:schemeClr val="tx1"/>
          </a:solidFill>
          <a:latin typeface="+mn-lt"/>
        </a:defRPr>
      </a:lvl2pPr>
      <a:lvl3pPr marL="1866900" indent="-508000" algn="l" defTabSz="1354138" rtl="0" eaLnBrk="0" fontAlgn="ctr" hangingPunct="0">
        <a:lnSpc>
          <a:spcPct val="125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3600" b="1">
          <a:solidFill>
            <a:schemeClr val="tx1"/>
          </a:solidFill>
          <a:latin typeface="+mn-lt"/>
        </a:defRPr>
      </a:lvl3pPr>
      <a:lvl4pPr marL="2628900" indent="-338138" algn="l" defTabSz="135413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bg1"/>
          </a:solidFill>
          <a:latin typeface="+mn-lt"/>
        </a:defRPr>
      </a:lvl4pPr>
      <a:lvl5pPr marL="3136900" indent="-338138" algn="l" defTabSz="1354138" rtl="0" eaLnBrk="0" fontAlgn="base" hangingPunct="0">
        <a:spcBef>
          <a:spcPct val="20000"/>
        </a:spcBef>
        <a:spcAft>
          <a:spcPct val="0"/>
        </a:spcAft>
        <a:buChar char="»"/>
        <a:defRPr sz="3000">
          <a:solidFill>
            <a:schemeClr val="bg1"/>
          </a:solidFill>
          <a:latin typeface="+mn-lt"/>
        </a:defRPr>
      </a:lvl5pPr>
      <a:lvl6pPr marL="3594100" indent="-338138" algn="l" defTabSz="1354138" rtl="0" fontAlgn="base">
        <a:spcBef>
          <a:spcPct val="20000"/>
        </a:spcBef>
        <a:spcAft>
          <a:spcPct val="0"/>
        </a:spcAft>
        <a:buChar char="»"/>
        <a:defRPr sz="3000">
          <a:solidFill>
            <a:schemeClr val="bg1"/>
          </a:solidFill>
          <a:latin typeface="+mn-lt"/>
        </a:defRPr>
      </a:lvl6pPr>
      <a:lvl7pPr marL="4051300" indent="-338138" algn="l" defTabSz="1354138" rtl="0" fontAlgn="base">
        <a:spcBef>
          <a:spcPct val="20000"/>
        </a:spcBef>
        <a:spcAft>
          <a:spcPct val="0"/>
        </a:spcAft>
        <a:buChar char="»"/>
        <a:defRPr sz="3000">
          <a:solidFill>
            <a:schemeClr val="bg1"/>
          </a:solidFill>
          <a:latin typeface="+mn-lt"/>
        </a:defRPr>
      </a:lvl7pPr>
      <a:lvl8pPr marL="4508500" indent="-338138" algn="l" defTabSz="1354138" rtl="0" fontAlgn="base">
        <a:spcBef>
          <a:spcPct val="20000"/>
        </a:spcBef>
        <a:spcAft>
          <a:spcPct val="0"/>
        </a:spcAft>
        <a:buChar char="»"/>
        <a:defRPr sz="3000">
          <a:solidFill>
            <a:schemeClr val="bg1"/>
          </a:solidFill>
          <a:latin typeface="+mn-lt"/>
        </a:defRPr>
      </a:lvl8pPr>
      <a:lvl9pPr marL="4965700" indent="-338138" algn="l" defTabSz="1354138" rtl="0" fontAlgn="base">
        <a:spcBef>
          <a:spcPct val="20000"/>
        </a:spcBef>
        <a:spcAft>
          <a:spcPct val="0"/>
        </a:spcAft>
        <a:buChar char="»"/>
        <a:defRPr sz="3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00" y="673100"/>
            <a:ext cx="13636625" cy="1765300"/>
          </a:xfrm>
        </p:spPr>
        <p:txBody>
          <a:bodyPr/>
          <a:lstStyle/>
          <a:p>
            <a:pPr algn="ctr"/>
            <a:r>
              <a:rPr lang="en-US" altLang="zh-CN" sz="4800" i="1" dirty="0" smtClean="0">
                <a:ea typeface="宋体" pitchFamily="2" charset="-122"/>
              </a:rPr>
              <a:t>Ocean Surface Simulation</a:t>
            </a:r>
            <a:endParaRPr lang="en-US" dirty="0"/>
          </a:p>
        </p:txBody>
      </p:sp>
      <p:pic>
        <p:nvPicPr>
          <p:cNvPr id="4" name="Content Placeholder 3" descr="800px-Dx11_ocean_gdc09_0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75000" y="2012950"/>
            <a:ext cx="10312400" cy="64452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</a:t>
            </a:r>
            <a:endParaRPr lang="en-US" dirty="0"/>
          </a:p>
        </p:txBody>
      </p:sp>
      <p:pic>
        <p:nvPicPr>
          <p:cNvPr id="8" name="Content Placeholder 7" descr="Dx11_ocean_gdc09_0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0021" y="1524000"/>
            <a:ext cx="11219179" cy="701198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Space vs. World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24000"/>
            <a:ext cx="14878050" cy="7011987"/>
          </a:xfrm>
        </p:spPr>
        <p:txBody>
          <a:bodyPr/>
          <a:lstStyle/>
          <a:p>
            <a:r>
              <a:rPr lang="en-US" sz="3200" dirty="0" smtClean="0">
                <a:solidFill>
                  <a:srgbClr val="FFC000"/>
                </a:solidFill>
              </a:rPr>
              <a:t>Screen Space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FF66"/>
                </a:solidFill>
              </a:rPr>
              <a:t>Pro</a:t>
            </a:r>
          </a:p>
          <a:p>
            <a:pPr lvl="1"/>
            <a:r>
              <a:rPr lang="en-US" sz="2400" dirty="0" smtClean="0"/>
              <a:t>Minimal mesh wastage</a:t>
            </a:r>
          </a:p>
          <a:p>
            <a:pPr lvl="1"/>
            <a:r>
              <a:rPr lang="en-US" sz="2400" dirty="0" smtClean="0"/>
              <a:t>Can be extended to horizon easily</a:t>
            </a:r>
          </a:p>
          <a:p>
            <a:pPr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	</a:t>
            </a:r>
            <a:r>
              <a:rPr lang="en-US" sz="3200" dirty="0" smtClean="0">
                <a:solidFill>
                  <a:srgbClr val="FFFF66"/>
                </a:solidFill>
              </a:rPr>
              <a:t>Con</a:t>
            </a:r>
          </a:p>
          <a:p>
            <a:pPr lvl="1"/>
            <a:r>
              <a:rPr lang="en-US" sz="2400" dirty="0" smtClean="0"/>
              <a:t>Distracting alias at distance due to </a:t>
            </a:r>
            <a:r>
              <a:rPr lang="en-US" sz="2400" dirty="0" err="1" smtClean="0"/>
              <a:t>undersampling</a:t>
            </a:r>
            <a:endParaRPr lang="en-US" sz="2400" dirty="0" smtClean="0"/>
          </a:p>
          <a:p>
            <a:pPr lvl="1"/>
            <a:r>
              <a:rPr lang="en-US" sz="2400" dirty="0" smtClean="0"/>
              <a:t>Require huge off-screen mesh chunks to cover gaps along the screen edges</a:t>
            </a:r>
          </a:p>
          <a:p>
            <a:r>
              <a:rPr lang="en-US" sz="3200" dirty="0" smtClean="0">
                <a:solidFill>
                  <a:srgbClr val="FFC000"/>
                </a:solidFill>
              </a:rPr>
              <a:t>World Space</a:t>
            </a:r>
            <a:br>
              <a:rPr lang="en-US" sz="3200" dirty="0" smtClean="0">
                <a:solidFill>
                  <a:srgbClr val="FFC000"/>
                </a:solidFill>
              </a:rPr>
            </a:br>
            <a:r>
              <a:rPr lang="en-US" sz="3200" dirty="0" smtClean="0">
                <a:solidFill>
                  <a:srgbClr val="FFFF66"/>
                </a:solidFill>
              </a:rPr>
              <a:t>Pro</a:t>
            </a:r>
          </a:p>
          <a:p>
            <a:pPr lvl="1"/>
            <a:r>
              <a:rPr lang="en-US" sz="2400" dirty="0" smtClean="0"/>
              <a:t>Can be mapped to displacement map straightforwardly</a:t>
            </a:r>
          </a:p>
          <a:p>
            <a:pPr lvl="1"/>
            <a:r>
              <a:rPr lang="en-US" sz="2400" dirty="0" smtClean="0"/>
              <a:t>No </a:t>
            </a:r>
            <a:r>
              <a:rPr lang="en-US" sz="2400" dirty="0" err="1" smtClean="0"/>
              <a:t>undersampling</a:t>
            </a:r>
            <a:r>
              <a:rPr lang="en-US" sz="2400" dirty="0" smtClean="0"/>
              <a:t> alias</a:t>
            </a:r>
          </a:p>
          <a:p>
            <a:pPr>
              <a:buNone/>
            </a:pPr>
            <a:r>
              <a:rPr lang="en-US" sz="3200" dirty="0" smtClean="0">
                <a:solidFill>
                  <a:srgbClr val="FFFF66"/>
                </a:solidFill>
              </a:rPr>
              <a:t>	Con</a:t>
            </a:r>
          </a:p>
          <a:p>
            <a:pPr lvl="1"/>
            <a:r>
              <a:rPr lang="en-US" sz="2400" dirty="0" smtClean="0"/>
              <a:t>Need more complicated way extending to horizon</a:t>
            </a:r>
          </a:p>
          <a:p>
            <a:pPr lvl="1"/>
            <a:r>
              <a:rPr lang="en-US" sz="2400" dirty="0" smtClean="0"/>
              <a:t>Produce many sub-pixel triangles at distance </a:t>
            </a:r>
          </a:p>
          <a:p>
            <a:pPr lvl="1"/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3636625" cy="1309687"/>
          </a:xfrm>
        </p:spPr>
        <p:txBody>
          <a:bodyPr/>
          <a:lstStyle/>
          <a:p>
            <a:r>
              <a:rPr lang="en-US" dirty="0" smtClean="0"/>
              <a:t>World Space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76400"/>
            <a:ext cx="7467600" cy="7011987"/>
          </a:xfrm>
        </p:spPr>
        <p:txBody>
          <a:bodyPr/>
          <a:lstStyle/>
          <a:p>
            <a:r>
              <a:rPr lang="en-US" dirty="0" smtClean="0"/>
              <a:t>We use world space rendering in the demo</a:t>
            </a:r>
          </a:p>
          <a:p>
            <a:endParaRPr lang="en-US" dirty="0" smtClean="0"/>
          </a:p>
          <a:p>
            <a:r>
              <a:rPr lang="en-US" dirty="0" smtClean="0"/>
              <a:t>The mesh is created at half resolution of the displacement map</a:t>
            </a:r>
          </a:p>
          <a:p>
            <a:pPr lvl="1"/>
            <a:r>
              <a:rPr lang="en-US" dirty="0" smtClean="0"/>
              <a:t>In the demo, 256x256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Quad-tree is employed for frustum culling and mesh LOD</a:t>
            </a:r>
          </a:p>
          <a:p>
            <a:endParaRPr lang="en-US" dirty="0"/>
          </a:p>
        </p:txBody>
      </p:sp>
      <p:pic>
        <p:nvPicPr>
          <p:cNvPr id="4" name="Picture 3" descr="Ocean_rendering_quad_tre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7209" y="1828800"/>
            <a:ext cx="6869791" cy="5486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 Artifact Removing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0"/>
            <a:ext cx="14878050" cy="7011987"/>
          </a:xfrm>
        </p:spPr>
        <p:txBody>
          <a:bodyPr/>
          <a:lstStyle/>
          <a:p>
            <a:r>
              <a:rPr lang="en-US" dirty="0" smtClean="0"/>
              <a:t>FFT only produce periodic pattern </a:t>
            </a:r>
          </a:p>
          <a:p>
            <a:pPr lvl="1"/>
            <a:r>
              <a:rPr lang="en-US" dirty="0" smtClean="0"/>
              <a:t>The repeated pattern becomes a major distraction at distance</a:t>
            </a:r>
          </a:p>
          <a:p>
            <a:pPr lvl="1"/>
            <a:r>
              <a:rPr lang="en-US" dirty="0" smtClean="0"/>
              <a:t>But looks okay at near sight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Fft_ocean_without_perl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5400" y="2971800"/>
            <a:ext cx="10591800" cy="59578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8300"/>
            <a:ext cx="13636625" cy="1231900"/>
          </a:xfrm>
        </p:spPr>
        <p:txBody>
          <a:bodyPr/>
          <a:lstStyle/>
          <a:p>
            <a:r>
              <a:rPr lang="en-US" dirty="0" smtClean="0"/>
              <a:t>Tiling Artifact Removing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371600"/>
            <a:ext cx="14878050" cy="7011987"/>
          </a:xfrm>
        </p:spPr>
        <p:txBody>
          <a:bodyPr/>
          <a:lstStyle/>
          <a:p>
            <a:r>
              <a:rPr lang="en-US" dirty="0" err="1" smtClean="0"/>
              <a:t>Perlin</a:t>
            </a:r>
            <a:r>
              <a:rPr lang="en-US" dirty="0" smtClean="0"/>
              <a:t> noise composed crests yield no tiling artifact</a:t>
            </a:r>
          </a:p>
          <a:p>
            <a:pPr lvl="1"/>
            <a:r>
              <a:rPr lang="en-US" dirty="0" smtClean="0"/>
              <a:t>But lack of details at near sight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Fft_ocean_perlin_on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5400" y="2795587"/>
            <a:ext cx="10744200" cy="60436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 Artifact Removing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95400"/>
            <a:ext cx="14878050" cy="7011987"/>
          </a:xfrm>
        </p:spPr>
        <p:txBody>
          <a:bodyPr/>
          <a:lstStyle/>
          <a:p>
            <a:r>
              <a:rPr lang="en-US" dirty="0" smtClean="0"/>
              <a:t>Solution: blend </a:t>
            </a:r>
            <a:r>
              <a:rPr lang="en-US" dirty="0" err="1" smtClean="0"/>
              <a:t>Perlin</a:t>
            </a:r>
            <a:r>
              <a:rPr lang="en-US" dirty="0" smtClean="0"/>
              <a:t> and FFT generated crests</a:t>
            </a:r>
          </a:p>
          <a:p>
            <a:pPr lvl="1"/>
            <a:r>
              <a:rPr lang="en-US" dirty="0" smtClean="0"/>
              <a:t>Effective and simple</a:t>
            </a:r>
          </a:p>
          <a:p>
            <a:pPr lvl="1"/>
            <a:r>
              <a:rPr lang="en-US" dirty="0" smtClean="0"/>
              <a:t>We do tried texture synthesize based method, but which works poorly and not worthy to do in real-time</a:t>
            </a:r>
          </a:p>
          <a:p>
            <a:endParaRPr lang="en-US" dirty="0"/>
          </a:p>
        </p:txBody>
      </p:sp>
      <p:pic>
        <p:nvPicPr>
          <p:cNvPr id="4" name="Picture 3" descr="800px-Fft_ocean_perlin_ble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8400" y="3581400"/>
            <a:ext cx="9067800" cy="51006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ft_ocean_with_perli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55825" y="76200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4546600" y="7848600"/>
            <a:ext cx="731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result of blending FFT and </a:t>
            </a:r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Ocean Shading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00200"/>
            <a:ext cx="14878050" cy="7011987"/>
          </a:xfrm>
        </p:spPr>
        <p:txBody>
          <a:bodyPr/>
          <a:lstStyle/>
          <a:p>
            <a:r>
              <a:rPr lang="en-US" dirty="0" smtClean="0"/>
              <a:t>The demo only rendered for deep ocean water</a:t>
            </a:r>
          </a:p>
          <a:p>
            <a:pPr lvl="1"/>
            <a:r>
              <a:rPr lang="en-US" dirty="0" smtClean="0"/>
              <a:t>Shallow water rendering is much more complicated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Shading components</a:t>
            </a:r>
          </a:p>
          <a:p>
            <a:pPr lvl="1"/>
            <a:r>
              <a:rPr lang="en-US" dirty="0" smtClean="0"/>
              <a:t>Water body color: using a constant color</a:t>
            </a:r>
          </a:p>
          <a:p>
            <a:pPr lvl="1"/>
            <a:r>
              <a:rPr lang="en-US" dirty="0" smtClean="0"/>
              <a:t>Fresnel term for reflection: read from a pre-computed texture</a:t>
            </a:r>
          </a:p>
          <a:p>
            <a:pPr lvl="1"/>
            <a:r>
              <a:rPr lang="en-US" dirty="0" smtClean="0"/>
              <a:t>Reflected color: using a small </a:t>
            </a:r>
            <a:r>
              <a:rPr lang="en-US" dirty="0" err="1" smtClean="0"/>
              <a:t>cubemap</a:t>
            </a:r>
            <a:r>
              <a:rPr lang="en-US" dirty="0" smtClean="0"/>
              <a:t> blend with a constant sky color</a:t>
            </a:r>
          </a:p>
          <a:p>
            <a:pPr lvl="1"/>
            <a:r>
              <a:rPr lang="en-US" dirty="0" smtClean="0"/>
              <a:t>Vertical streak: computed from a modified specular term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Ocean Shading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24000"/>
            <a:ext cx="14878050" cy="7011987"/>
          </a:xfrm>
        </p:spPr>
        <p:txBody>
          <a:bodyPr/>
          <a:lstStyle/>
          <a:p>
            <a:r>
              <a:rPr lang="en-US" dirty="0" smtClean="0"/>
              <a:t>Fresnel term (left) and sun streak (right)</a:t>
            </a:r>
            <a:endParaRPr lang="en-US" dirty="0"/>
          </a:p>
        </p:txBody>
      </p:sp>
      <p:pic>
        <p:nvPicPr>
          <p:cNvPr id="4" name="Picture 3" descr="800px-Fft_ocean_fresn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600" y="3048000"/>
            <a:ext cx="6934200" cy="3900488"/>
          </a:xfrm>
          <a:prstGeom prst="rect">
            <a:avLst/>
          </a:prstGeom>
        </p:spPr>
      </p:pic>
      <p:pic>
        <p:nvPicPr>
          <p:cNvPr id="5" name="Picture 4" descr="800px-Fft_ocean_polariz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2800" y="3048000"/>
            <a:ext cx="6985000" cy="39290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DirectX Compute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00200"/>
            <a:ext cx="14878050" cy="7011987"/>
          </a:xfrm>
        </p:spPr>
        <p:txBody>
          <a:bodyPr/>
          <a:lstStyle/>
          <a:p>
            <a:r>
              <a:rPr lang="en-US" dirty="0" smtClean="0"/>
              <a:t>Use DX Compute to</a:t>
            </a:r>
          </a:p>
          <a:p>
            <a:pPr lvl="1"/>
            <a:r>
              <a:rPr lang="en-US" dirty="0" smtClean="0"/>
              <a:t>Update three spectrums each frame</a:t>
            </a:r>
          </a:p>
          <a:p>
            <a:pPr lvl="1"/>
            <a:r>
              <a:rPr lang="en-US" dirty="0" smtClean="0"/>
              <a:t>Perform three 512x512 inverse FFTs each frame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 Pixel Shader to</a:t>
            </a:r>
          </a:p>
          <a:p>
            <a:pPr lvl="1"/>
            <a:r>
              <a:rPr lang="en-US" dirty="0" smtClean="0"/>
              <a:t>Read the results from FFT and interleave the data into displacement map</a:t>
            </a:r>
          </a:p>
          <a:p>
            <a:pPr lvl="1"/>
            <a:r>
              <a:rPr lang="en-US" dirty="0" smtClean="0"/>
              <a:t>Generate normal map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977900"/>
            <a:ext cx="13636625" cy="1765300"/>
          </a:xfrm>
        </p:spPr>
        <p:txBody>
          <a:bodyPr/>
          <a:lstStyle/>
          <a:p>
            <a:r>
              <a:rPr lang="en-US" dirty="0" smtClean="0"/>
              <a:t>List of the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950" y="2360613"/>
            <a:ext cx="14878050" cy="6326187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Simulation Algorithm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Rendering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DirectX Compute Implementation</a:t>
            </a:r>
          </a:p>
          <a:p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Performance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on DX Compute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76400"/>
            <a:ext cx="14878050" cy="7011987"/>
          </a:xfrm>
        </p:spPr>
        <p:txBody>
          <a:bodyPr/>
          <a:lstStyle/>
          <a:p>
            <a:r>
              <a:rPr lang="en-US" dirty="0" smtClean="0"/>
              <a:t>Inverse FFT</a:t>
            </a:r>
          </a:p>
          <a:p>
            <a:pPr lvl="1"/>
            <a:r>
              <a:rPr lang="en-US" dirty="0" smtClean="0"/>
              <a:t>Currently, only 512x512 transform is implemented </a:t>
            </a:r>
            <a:r>
              <a:rPr lang="en-US" dirty="0" smtClean="0"/>
              <a:t>in the SDK sample</a:t>
            </a:r>
          </a:p>
          <a:p>
            <a:pPr lvl="2"/>
            <a:r>
              <a:rPr lang="en-US" sz="2400" dirty="0" smtClean="0"/>
              <a:t>Higher than 1024x1024 will produce visible artifact due to FP precision</a:t>
            </a:r>
            <a:endParaRPr lang="en-US" sz="2400" dirty="0" smtClean="0"/>
          </a:p>
          <a:p>
            <a:pPr lvl="1"/>
            <a:r>
              <a:rPr lang="en-US" dirty="0" smtClean="0"/>
              <a:t>Using CS4.0 </a:t>
            </a:r>
            <a:r>
              <a:rPr lang="en-US" dirty="0" smtClean="0"/>
              <a:t>to run on DX10 level GPU (G8x and later)</a:t>
            </a:r>
            <a:endParaRPr lang="en-US" dirty="0" smtClean="0"/>
          </a:p>
          <a:p>
            <a:pPr lvl="1"/>
            <a:r>
              <a:rPr lang="en-US" dirty="0" smtClean="0"/>
              <a:t>Using complex-to-complex transform for better coalescing performance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UAV usage (Unordered Access View)</a:t>
            </a:r>
          </a:p>
          <a:p>
            <a:pPr lvl="1"/>
            <a:r>
              <a:rPr lang="en-US" dirty="0" smtClean="0"/>
              <a:t>CS4.x only supports 1 UAV per compute shader</a:t>
            </a:r>
          </a:p>
          <a:p>
            <a:pPr lvl="1"/>
            <a:r>
              <a:rPr lang="en-US" dirty="0" smtClean="0"/>
              <a:t>To output to three buffers for the three spectrums, just allocate one big buffer and manage the offsets for each buffer</a:t>
            </a:r>
          </a:p>
          <a:p>
            <a:pPr lvl="1"/>
            <a:r>
              <a:rPr lang="en-US" dirty="0" smtClean="0"/>
              <a:t>A pixel shader is employed to read the transformed data from the UAV and interleave them into a FP32x4 texture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0"/>
            <a:ext cx="14878050" cy="701198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performance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 smtClean="0"/>
              <a:t>bound by texture</a:t>
            </a:r>
            <a:endParaRPr lang="en-US" dirty="0" smtClean="0"/>
          </a:p>
          <a:p>
            <a:pPr lvl="1"/>
            <a:r>
              <a:rPr lang="en-US" dirty="0" smtClean="0"/>
              <a:t>FFT takes trivial time to complete on most GPUs.</a:t>
            </a:r>
          </a:p>
          <a:p>
            <a:pPr lvl="1"/>
            <a:r>
              <a:rPr lang="en-US" dirty="0" smtClean="0"/>
              <a:t>Increasing AF level can help the image quality, but decrease the framerate steeply</a:t>
            </a:r>
            <a:endParaRPr lang="en-US" dirty="0" smtClean="0"/>
          </a:p>
        </p:txBody>
      </p:sp>
      <p:pic>
        <p:nvPicPr>
          <p:cNvPr id="4" name="Picture 3" descr="Cufft_ocean_no_til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3600" y="33528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Victor </a:t>
            </a:r>
            <a:r>
              <a:rPr lang="en-US" dirty="0" err="1" smtClean="0"/>
              <a:t>Podlozhnyuk</a:t>
            </a:r>
            <a:r>
              <a:rPr lang="en-US" dirty="0" smtClean="0"/>
              <a:t> for </a:t>
            </a:r>
            <a:r>
              <a:rPr lang="en-US" smtClean="0"/>
              <a:t>providing FFT </a:t>
            </a:r>
            <a:r>
              <a:rPr lang="en-US" dirty="0" smtClean="0"/>
              <a:t>code, Simon Green for various suggestions, Cyril Zeller and </a:t>
            </a:r>
            <a:r>
              <a:rPr lang="en-US" dirty="0" err="1" smtClean="0"/>
              <a:t>Cem</a:t>
            </a:r>
            <a:r>
              <a:rPr lang="en-US" dirty="0" smtClean="0"/>
              <a:t> </a:t>
            </a:r>
            <a:r>
              <a:rPr lang="en-US" dirty="0" err="1" smtClean="0"/>
              <a:t>Cebenoyan</a:t>
            </a:r>
            <a:r>
              <a:rPr lang="en-US" dirty="0" smtClean="0"/>
              <a:t> for supporting doing this demo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219200"/>
            <a:ext cx="14878050" cy="7011987"/>
          </a:xfrm>
        </p:spPr>
        <p:txBody>
          <a:bodyPr/>
          <a:lstStyle/>
          <a:p>
            <a:r>
              <a:rPr lang="en-US" sz="3200" dirty="0" smtClean="0"/>
              <a:t>Based on Jerry </a:t>
            </a:r>
            <a:r>
              <a:rPr lang="en-US" sz="3200" dirty="0" err="1" smtClean="0"/>
              <a:t>Tenssendorf’s</a:t>
            </a:r>
            <a:r>
              <a:rPr lang="en-US" sz="3200" dirty="0" smtClean="0"/>
              <a:t> paper “Simulating Ocean Water”</a:t>
            </a:r>
          </a:p>
          <a:p>
            <a:pPr lvl="1"/>
            <a:r>
              <a:rPr lang="en-US" sz="2400" dirty="0" smtClean="0"/>
              <a:t>Statistic based, not physics based</a:t>
            </a:r>
          </a:p>
          <a:p>
            <a:pPr lvl="1"/>
            <a:r>
              <a:rPr lang="en-US" sz="2400" dirty="0" smtClean="0"/>
              <a:t>Generate wave distribution in frequency domain, then perform inverse FFT </a:t>
            </a:r>
          </a:p>
          <a:p>
            <a:pPr lvl="1"/>
            <a:r>
              <a:rPr lang="en-US" sz="2400" dirty="0" smtClean="0"/>
              <a:t>Widely used in movie CGIs since 90s, and in games since 2000s</a:t>
            </a:r>
          </a:p>
          <a:p>
            <a:pPr lvl="1"/>
            <a:endParaRPr lang="en-US" sz="2400" dirty="0" smtClean="0"/>
          </a:p>
          <a:p>
            <a:r>
              <a:rPr lang="en-US" sz="3200" dirty="0" smtClean="0"/>
              <a:t>In movie CGI: The size of height map is large</a:t>
            </a:r>
          </a:p>
          <a:p>
            <a:pPr lvl="1"/>
            <a:r>
              <a:rPr lang="en-US" sz="2400" dirty="0" smtClean="0"/>
              <a:t>Titanic, 2048x2048</a:t>
            </a:r>
          </a:p>
          <a:p>
            <a:pPr lvl="1"/>
            <a:r>
              <a:rPr lang="en-US" sz="2400" dirty="0" smtClean="0"/>
              <a:t>Water World, 2048x2048</a:t>
            </a:r>
          </a:p>
          <a:p>
            <a:pPr lvl="1"/>
            <a:r>
              <a:rPr lang="en-US" sz="2400" dirty="0" smtClean="0"/>
              <a:t>And more…</a:t>
            </a:r>
          </a:p>
          <a:p>
            <a:endParaRPr lang="en-US" sz="3200" dirty="0" smtClean="0"/>
          </a:p>
          <a:p>
            <a:r>
              <a:rPr lang="en-US" sz="3200" dirty="0" smtClean="0"/>
              <a:t>In games: The size of height map is small</a:t>
            </a:r>
          </a:p>
          <a:p>
            <a:pPr lvl="1"/>
            <a:r>
              <a:rPr lang="en-US" sz="2400" dirty="0" err="1" smtClean="0"/>
              <a:t>Crysis</a:t>
            </a:r>
            <a:r>
              <a:rPr lang="en-US" sz="2400" dirty="0" smtClean="0"/>
              <a:t>, 64x64</a:t>
            </a:r>
          </a:p>
          <a:p>
            <a:pPr lvl="1"/>
            <a:r>
              <a:rPr lang="en-US" sz="2400" dirty="0" smtClean="0"/>
              <a:t>Resistance 2, 32x32</a:t>
            </a:r>
          </a:p>
          <a:p>
            <a:pPr lvl="1"/>
            <a:r>
              <a:rPr lang="en-US" sz="2400" dirty="0" smtClean="0"/>
              <a:t>And more…</a:t>
            </a:r>
          </a:p>
          <a:p>
            <a:pPr lvl="1"/>
            <a:r>
              <a:rPr lang="en-US" sz="2400" dirty="0" smtClean="0"/>
              <a:t>All simulated on CPU (or Cell SPE)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76400"/>
            <a:ext cx="14878050" cy="7011987"/>
          </a:xfrm>
        </p:spPr>
        <p:txBody>
          <a:bodyPr/>
          <a:lstStyle/>
          <a:p>
            <a:r>
              <a:rPr lang="en-US" dirty="0" smtClean="0"/>
              <a:t>The simulation require to generate the displacement map in real-time</a:t>
            </a:r>
          </a:p>
          <a:p>
            <a:endParaRPr lang="en-US" dirty="0" smtClean="0"/>
          </a:p>
          <a:p>
            <a:r>
              <a:rPr lang="en-US" dirty="0" smtClean="0"/>
              <a:t>Computing FFT on CPU becomes the bottleneck when the displacement map gets larger</a:t>
            </a:r>
          </a:p>
          <a:p>
            <a:pPr lvl="1"/>
            <a:r>
              <a:rPr lang="en-US" dirty="0" smtClean="0"/>
              <a:t>Larger texture also takes longer time on CPU-GPU data transfer</a:t>
            </a:r>
          </a:p>
          <a:p>
            <a:pPr lvl="1"/>
            <a:r>
              <a:rPr lang="en-US" dirty="0" smtClean="0"/>
              <a:t>However, large displacement map is a must-have for detailed wave crests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GPU computing is really good at FFT</a:t>
            </a:r>
          </a:p>
          <a:p>
            <a:pPr lvl="1"/>
            <a:r>
              <a:rPr lang="en-US" dirty="0" smtClean="0"/>
              <a:t>Multiple 512x512 transforms can be performed in trivial time on high-end GPUs</a:t>
            </a:r>
          </a:p>
          <a:p>
            <a:pPr lvl="1"/>
            <a:r>
              <a:rPr lang="en-US" dirty="0" smtClean="0"/>
              <a:t>Multiple 1024x1024 transforms are affordable for high quality real-time rendering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Algorithm: Wave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827213"/>
            <a:ext cx="8153400" cy="7011987"/>
          </a:xfrm>
        </p:spPr>
        <p:txBody>
          <a:bodyPr/>
          <a:lstStyle/>
          <a:p>
            <a:r>
              <a:rPr lang="en-US" dirty="0" smtClean="0"/>
              <a:t>The ocean surface is composed by enormous simple waves</a:t>
            </a:r>
          </a:p>
          <a:p>
            <a:endParaRPr lang="en-US" dirty="0" smtClean="0"/>
          </a:p>
          <a:p>
            <a:r>
              <a:rPr lang="en-US" dirty="0" smtClean="0"/>
              <a:t>Each simple wave is a hybrid sine wave (Gerstner wave)</a:t>
            </a:r>
          </a:p>
          <a:p>
            <a:pPr lvl="1"/>
            <a:r>
              <a:rPr lang="en-US" dirty="0" smtClean="0"/>
              <a:t>A mass point on the surface is doing vertical circular motion</a:t>
            </a:r>
          </a:p>
          <a:p>
            <a:endParaRPr lang="en-US" dirty="0" smtClean="0"/>
          </a:p>
        </p:txBody>
      </p:sp>
      <p:pic>
        <p:nvPicPr>
          <p:cNvPr id="4" name="Picture 3" descr="629px-Wave_motion-i18n-mod_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7175" y="2057400"/>
            <a:ext cx="5991225" cy="54387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1625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38300" y="6096000"/>
          <a:ext cx="5422900" cy="1338381"/>
        </p:xfrm>
        <a:graphic>
          <a:graphicData uri="http://schemas.openxmlformats.org/presentationml/2006/ole">
            <p:oleObj spid="_x0000_s6145" name="Equation" r:id="rId4" imgW="1854000" imgH="4572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Algorithm: Statistic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74813"/>
            <a:ext cx="8229600" cy="7011987"/>
          </a:xfrm>
        </p:spPr>
        <p:txBody>
          <a:bodyPr/>
          <a:lstStyle/>
          <a:p>
            <a:r>
              <a:rPr lang="en-US" dirty="0" smtClean="0"/>
              <a:t>The distribution of wave length, speed and amplitude are following several statistic models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Phillips spectrum</a:t>
            </a:r>
            <a:r>
              <a:rPr lang="en-US" dirty="0" smtClean="0"/>
              <a:t> is one mostly used practical model: Gauss function modulated by wind direction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Generated in frequency domain at the initial time</a:t>
            </a:r>
            <a:endParaRPr lang="en-US" dirty="0"/>
          </a:p>
        </p:txBody>
      </p:sp>
      <p:pic>
        <p:nvPicPr>
          <p:cNvPr id="5" name="Picture 4" descr="Ocean_cufft_H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8200" y="1804212"/>
            <a:ext cx="5739588" cy="5739588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graphicFrame>
        <p:nvGraphicFramePr>
          <p:cNvPr id="5121" name="Object 1"/>
          <p:cNvGraphicFramePr>
            <a:graphicFrameLocks noChangeAspect="1"/>
          </p:cNvGraphicFramePr>
          <p:nvPr/>
        </p:nvGraphicFramePr>
        <p:xfrm>
          <a:off x="1879600" y="4800600"/>
          <a:ext cx="3589337" cy="1081011"/>
        </p:xfrm>
        <a:graphic>
          <a:graphicData uri="http://schemas.openxmlformats.org/presentationml/2006/ole">
            <p:oleObj spid="_x0000_s5121" name="Equation" r:id="rId5" imgW="1434960" imgH="431640" progId="Equation.3">
              <p:embed/>
            </p:oleObj>
          </a:graphicData>
        </a:graphic>
      </p:graphicFrame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955800" y="7178675"/>
          <a:ext cx="3937000" cy="1049338"/>
        </p:xfrm>
        <a:graphic>
          <a:graphicData uri="http://schemas.openxmlformats.org/presentationml/2006/ole">
            <p:oleObj spid="_x0000_s5122" name="Equation" r:id="rId6" imgW="1574640" imgH="4190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73100"/>
            <a:ext cx="13636625" cy="1765300"/>
          </a:xfrm>
        </p:spPr>
        <p:txBody>
          <a:bodyPr/>
          <a:lstStyle/>
          <a:p>
            <a:r>
              <a:rPr lang="en-US" sz="4400" dirty="0" smtClean="0"/>
              <a:t>The Diagram of Generating Initial Spectrum </a:t>
            </a:r>
            <a:endParaRPr lang="en-US" sz="44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idx="1"/>
          </p:nvPr>
        </p:nvGraphicFramePr>
        <p:xfrm>
          <a:off x="4533106" y="2461052"/>
          <a:ext cx="5957094" cy="5463748"/>
        </p:xfrm>
        <a:graphic>
          <a:graphicData uri="http://schemas.openxmlformats.org/presentationml/2006/ole">
            <p:oleObj spid="_x0000_s2050" name="Visio" r:id="rId3" imgW="4351578" imgH="3991564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Algorithm: Displacement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76400"/>
            <a:ext cx="8305800" cy="7011987"/>
          </a:xfrm>
        </p:spPr>
        <p:txBody>
          <a:bodyPr/>
          <a:lstStyle/>
          <a:p>
            <a:r>
              <a:rPr lang="en-US" dirty="0" smtClean="0"/>
              <a:t>Update three spectrums for each displacement direction at runtime</a:t>
            </a:r>
          </a:p>
          <a:p>
            <a:pPr lvl="1"/>
            <a:r>
              <a:rPr lang="en-US" dirty="0" smtClean="0"/>
              <a:t>Z for “height” field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XY for “choppy” field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Perform inverse FFT on three spectrums</a:t>
            </a:r>
          </a:p>
          <a:p>
            <a:r>
              <a:rPr lang="en-US" dirty="0" smtClean="0"/>
              <a:t>Surface normal and other data are generated from displacement map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Ocean_cufft_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8606" y="2921406"/>
            <a:ext cx="3250794" cy="3250794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5" name="Picture 4" descr="Ocean_cufft_Dt_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3806" y="1168806"/>
            <a:ext cx="3250794" cy="3250794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 descr="Ocean_cufft_Dt_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3806" y="4750206"/>
            <a:ext cx="3250794" cy="3250794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1787525" y="3505200"/>
          <a:ext cx="5265738" cy="639763"/>
        </p:xfrm>
        <a:graphic>
          <a:graphicData uri="http://schemas.openxmlformats.org/presentationml/2006/ole">
            <p:oleObj spid="_x0000_s36865" name="Equation" r:id="rId6" imgW="2095200" imgH="253800" progId="Equation.3">
              <p:embed/>
            </p:oleObj>
          </a:graphicData>
        </a:graphic>
      </p:graphicFrame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895475" y="4951413"/>
          <a:ext cx="3127375" cy="992187"/>
        </p:xfrm>
        <a:graphic>
          <a:graphicData uri="http://schemas.openxmlformats.org/presentationml/2006/ole">
            <p:oleObj spid="_x0000_s36866" name="Equation" r:id="rId7" imgW="1244520" imgH="393480" progId="Equation.3">
              <p:embed/>
            </p:oleObj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The Diagram of Updating Displacement Map</a:t>
            </a:r>
            <a:endParaRPr lang="en-US" sz="44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ph idx="1"/>
          </p:nvPr>
        </p:nvGraphicFramePr>
        <p:xfrm>
          <a:off x="1574800" y="1219200"/>
          <a:ext cx="13182600" cy="7879466"/>
        </p:xfrm>
        <a:graphic>
          <a:graphicData uri="http://schemas.openxmlformats.org/presentationml/2006/ole">
            <p:oleObj spid="_x0000_s1026" name="Visio" r:id="rId3" imgW="10291460" imgH="6151723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PT_Temp_Corp_16x9_BLK_2007">
  <a:themeElements>
    <a:clrScheme name="">
      <a:dk1>
        <a:srgbClr val="999999"/>
      </a:dk1>
      <a:lt1>
        <a:srgbClr val="FFFFFF"/>
      </a:lt1>
      <a:dk2>
        <a:srgbClr val="000000"/>
      </a:dk2>
      <a:lt2>
        <a:srgbClr val="000000"/>
      </a:lt2>
      <a:accent1>
        <a:srgbClr val="33CCCC"/>
      </a:accent1>
      <a:accent2>
        <a:srgbClr val="333399"/>
      </a:accent2>
      <a:accent3>
        <a:srgbClr val="AAAAAA"/>
      </a:accent3>
      <a:accent4>
        <a:srgbClr val="DADADA"/>
      </a:accent4>
      <a:accent5>
        <a:srgbClr val="AD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PT_Temp_Corp_16x9_BLK_2007">
      <a:majorFont>
        <a:latin typeface="Arial"/>
        <a:ea typeface="ヒラギノ角ゴ ProN W6"/>
        <a:cs typeface=""/>
      </a:majorFont>
      <a:minorFont>
        <a:latin typeface="Arial"/>
        <a:ea typeface="ヒラギノ角ゴ ProN W6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CC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pitchFamily="96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CC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pitchFamily="96" charset="-128"/>
            <a:sym typeface="Arial" charset="0"/>
          </a:defRPr>
        </a:defPPr>
      </a:lstStyle>
    </a:lnDef>
  </a:objectDefaults>
  <a:extraClrSchemeLst>
    <a:extraClrScheme>
      <a:clrScheme name="1_PPT_Temp_Corp_16x9_BLK_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PPT_Template_Corp_16x9_rev1">
  <a:themeElements>
    <a:clrScheme name="3_PPT_Template_Corp_16x9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3_PPT_Template_Corp_16x9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CC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pitchFamily="96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CCCC"/>
        </a:solidFill>
        <a:ln w="127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pitchFamily="96" charset="-128"/>
            <a:sym typeface="Arial" charset="0"/>
          </a:defRPr>
        </a:defPPr>
      </a:lstStyle>
    </a:lnDef>
  </a:objectDefaults>
  <a:extraClrSchemeLst>
    <a:extraClrScheme>
      <a:clrScheme name="3_PPT_Template_Corp_16x9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</TotalTime>
  <Pages>0</Pages>
  <Words>731</Words>
  <Characters>0</Characters>
  <Application>Microsoft Office PowerPoint</Application>
  <PresentationFormat>Custom</PresentationFormat>
  <Lines>0</Lines>
  <Paragraphs>128</Paragraphs>
  <Slides>22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1_PPT_Temp_Corp_16x9_BLK_2007</vt:lpstr>
      <vt:lpstr>3_PPT_Template_Corp_16x9_rev1</vt:lpstr>
      <vt:lpstr>Equation</vt:lpstr>
      <vt:lpstr>Visio</vt:lpstr>
      <vt:lpstr>Ocean Surface Simulation</vt:lpstr>
      <vt:lpstr>List of the Content</vt:lpstr>
      <vt:lpstr>Simulation Overview</vt:lpstr>
      <vt:lpstr>Performance Issues</vt:lpstr>
      <vt:lpstr>The Algorithm: Wave Composition</vt:lpstr>
      <vt:lpstr>The Algorithm: Statistic Model</vt:lpstr>
      <vt:lpstr>The Diagram of Generating Initial Spectrum </vt:lpstr>
      <vt:lpstr>The Algorithm: Displacement Map</vt:lpstr>
      <vt:lpstr>The Diagram of Updating Displacement Map</vt:lpstr>
      <vt:lpstr>Rendering</vt:lpstr>
      <vt:lpstr>Screen Space vs. World Space</vt:lpstr>
      <vt:lpstr>World Space Rendering</vt:lpstr>
      <vt:lpstr>Tiling Artifact Removing (1)</vt:lpstr>
      <vt:lpstr>Tiling Artifact Removing (2)</vt:lpstr>
      <vt:lpstr>Tiling Artifact Removing (3)</vt:lpstr>
      <vt:lpstr>Slide 16</vt:lpstr>
      <vt:lpstr>Ocean Shading (1)</vt:lpstr>
      <vt:lpstr>Ocean Shading (2)</vt:lpstr>
      <vt:lpstr>DirectX Compute Implementation</vt:lpstr>
      <vt:lpstr>Details on DX Compute code</vt:lpstr>
      <vt:lpstr>Performance</vt:lpstr>
      <vt:lpstr>Acknowledgement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NVIDIA</dc:creator>
  <cp:lastModifiedBy>calin</cp:lastModifiedBy>
  <cp:revision>215</cp:revision>
  <dcterms:modified xsi:type="dcterms:W3CDTF">2011-02-11T04:05:21Z</dcterms:modified>
</cp:coreProperties>
</file>